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94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0" autoAdjust="0"/>
    <p:restoredTop sz="9466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B803B-04FA-4EF1-AE05-186062DD53D6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B5879-DFB8-4109-A492-61B2476CE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315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172F2-B7B6-4419-B836-9EB58558C8BF}" type="slidenum">
              <a:rPr lang="ru-RU"/>
              <a:pPr/>
              <a:t>3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http://woltext.ru/assets/images/Catalog/Furnitura/Kleevye-materialy/flizelin/flizelin.jpg</a:t>
            </a:r>
          </a:p>
          <a:p>
            <a:r>
              <a:rPr lang="ru-RU"/>
              <a:t>http://www.holloterm.ru/images/synth_full.jpg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B5879-DFB8-4109-A492-61B2476CEA8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971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4A4D-C4E7-42A1-B8BB-0D967C9CD6F7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3F1-16DF-4591-A236-82786113C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546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4A4D-C4E7-42A1-B8BB-0D967C9CD6F7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3F1-16DF-4591-A236-82786113C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52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4A4D-C4E7-42A1-B8BB-0D967C9CD6F7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3F1-16DF-4591-A236-82786113C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12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4A4D-C4E7-42A1-B8BB-0D967C9CD6F7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3F1-16DF-4591-A236-82786113C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41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4A4D-C4E7-42A1-B8BB-0D967C9CD6F7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3F1-16DF-4591-A236-82786113C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48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4A4D-C4E7-42A1-B8BB-0D967C9CD6F7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3F1-16DF-4591-A236-82786113C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673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4A4D-C4E7-42A1-B8BB-0D967C9CD6F7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3F1-16DF-4591-A236-82786113C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63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4A4D-C4E7-42A1-B8BB-0D967C9CD6F7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3F1-16DF-4591-A236-82786113C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985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4A4D-C4E7-42A1-B8BB-0D967C9CD6F7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3F1-16DF-4591-A236-82786113C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546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4A4D-C4E7-42A1-B8BB-0D967C9CD6F7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3F1-16DF-4591-A236-82786113C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132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4A4D-C4E7-42A1-B8BB-0D967C9CD6F7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3F1-16DF-4591-A236-82786113C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36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4A4D-C4E7-42A1-B8BB-0D967C9CD6F7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463F1-16DF-4591-A236-82786113C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289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2132856"/>
            <a:ext cx="61863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Лоскутное шитье. </a:t>
            </a:r>
          </a:p>
          <a:p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Изготовление прихватки </a:t>
            </a:r>
          </a:p>
          <a:p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 лоскутной технике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8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4581" y="781775"/>
            <a:ext cx="4582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Необходимые </a:t>
            </a:r>
          </a:p>
          <a:p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</a:t>
            </a:r>
            <a:endParaRPr lang="ru-RU" sz="28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hkolnica\Desktop\прихватка\IMG_49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327731" cy="221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kolnica\Desktop\прихватка\IMG_4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48" y="4221088"/>
            <a:ext cx="3607516" cy="2405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653136"/>
            <a:ext cx="2005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Ткань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Нитки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Тесьма «</a:t>
            </a:r>
            <a:r>
              <a:rPr lang="ru-RU" i="1" dirty="0" err="1" smtClean="0">
                <a:solidFill>
                  <a:srgbClr val="FF0000"/>
                </a:solidFill>
              </a:rPr>
              <a:t>вьюнчик</a:t>
            </a:r>
            <a:r>
              <a:rPr lang="ru-RU" i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Пуговица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132856"/>
            <a:ext cx="29157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Шаблон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Линейка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Мел  или карандаш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Ножницы 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Игла и булавки у игольнице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Утюг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Швейная машина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1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339975" y="0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4211960" y="571501"/>
            <a:ext cx="504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Вырезать детали кроя по размеру с припусками на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швы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2340124" y="3213100"/>
            <a:ext cx="6480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Разложить детали согласно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рисунка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пронумеровать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 descr="C:\Users\Shkolnica\Desktop\прихватка\IMG_49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744"/>
          <a:stretch/>
        </p:blipFill>
        <p:spPr bwMode="auto">
          <a:xfrm>
            <a:off x="2163276" y="1465794"/>
            <a:ext cx="1904668" cy="1472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kolnica\Desktop\прихватка\IMG_49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41" t="6133" r="13269"/>
          <a:stretch/>
        </p:blipFill>
        <p:spPr bwMode="auto">
          <a:xfrm>
            <a:off x="4067944" y="1453183"/>
            <a:ext cx="1836117" cy="148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hkolnica\Desktop\прихватка\IMG_498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49" t="5026" b="5026"/>
          <a:stretch/>
        </p:blipFill>
        <p:spPr bwMode="auto">
          <a:xfrm>
            <a:off x="5904061" y="1451611"/>
            <a:ext cx="1965514" cy="1500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hkolnica\Desktop\прихватка\IMG_49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53" y="4149080"/>
            <a:ext cx="3345698" cy="2230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7758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366640" y="0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2843808" y="764704"/>
            <a:ext cx="61926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Последовательно соединять детали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схеме,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скалывая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стачивая детали по срезам, каждый шов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заутюживается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Shkolnica\Desktop\прихватка\IMG_49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36" y="2667317"/>
            <a:ext cx="2275807" cy="1517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kolnica\Desktop\прихватка\IMG_4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27"/>
          <a:stretch/>
        </p:blipFill>
        <p:spPr bwMode="auto">
          <a:xfrm>
            <a:off x="3489746" y="2667318"/>
            <a:ext cx="2325266" cy="1517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hkolnica\Desktop\прихватка\IMG_49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61" t="16859" r="5193" b="255"/>
          <a:stretch/>
        </p:blipFill>
        <p:spPr bwMode="auto">
          <a:xfrm>
            <a:off x="5840511" y="2667318"/>
            <a:ext cx="2291185" cy="1517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hkolnica\Desktop\прихватка\IMG_5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906"/>
          <a:stretch/>
        </p:blipFill>
        <p:spPr bwMode="auto">
          <a:xfrm>
            <a:off x="539552" y="4912736"/>
            <a:ext cx="2230094" cy="1443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hkolnica\Desktop\прихватка\IMG_499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20" r="14998" b="6010"/>
          <a:stretch/>
        </p:blipFill>
        <p:spPr bwMode="auto">
          <a:xfrm>
            <a:off x="2769646" y="4912737"/>
            <a:ext cx="1852019" cy="1443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hkolnica\Desktop\прихватка\IMG_500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43" t="6604" r="7528" b="-14715"/>
          <a:stretch/>
        </p:blipFill>
        <p:spPr bwMode="auto">
          <a:xfrm>
            <a:off x="4693331" y="4912735"/>
            <a:ext cx="2013247" cy="1443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hkolnica\Desktop\прихватка\IMG_501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17" t="13842" r="9356"/>
          <a:stretch/>
        </p:blipFill>
        <p:spPr bwMode="auto">
          <a:xfrm>
            <a:off x="6706578" y="4912736"/>
            <a:ext cx="1975515" cy="1443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874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339975" y="0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582863" y="908720"/>
            <a:ext cx="64817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 с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тачивания последних  деталей,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отутюжить верх с изнаночной и лицевой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стороны, срезы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выровнить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8" name="Picture 2" descr="C:\Users\Shkolnica\Desktop\прихватка\IMG_5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24" y="2226776"/>
            <a:ext cx="2767236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hkolnica\Desktop\прихватка\IMG_5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584"/>
          <a:stretch/>
        </p:blipFill>
        <p:spPr bwMode="auto">
          <a:xfrm>
            <a:off x="6012160" y="2226776"/>
            <a:ext cx="2783481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hkolnica\Desktop\прихватка\IMG_5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4653136"/>
            <a:ext cx="2788931" cy="1859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9895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3347864" y="765175"/>
            <a:ext cx="56167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Вырезать утеплитель внутрь по размеру детали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верха и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деталь нижней части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припуском по 3 см со всех сторон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971599" y="4123464"/>
            <a:ext cx="338437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Детали прихватки: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Лоскутный верх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Утеплитель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Деталь нижней части </a:t>
            </a:r>
          </a:p>
        </p:txBody>
      </p:sp>
      <p:pic>
        <p:nvPicPr>
          <p:cNvPr id="5123" name="Picture 3" descr="C:\Users\Shkolnica\Desktop\прихватка\IMG_5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51" y="2062196"/>
            <a:ext cx="2346637" cy="1564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hkolnica\Desktop\прихватка\IMG_5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2195"/>
            <a:ext cx="2346636" cy="1564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hkolnica\Desktop\прихватка\IMG_43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17" r="5363"/>
          <a:stretch/>
        </p:blipFill>
        <p:spPr bwMode="auto">
          <a:xfrm>
            <a:off x="5276850" y="4167027"/>
            <a:ext cx="2981325" cy="2268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5665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339975" y="0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4756224" y="393800"/>
            <a:ext cx="39591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Сколоть деталь лоскутного верха с утеплителем и нижней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частью, настрочить «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вьюнчик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на швы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926028" y="3933056"/>
            <a:ext cx="63000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Углы прихватки заложить конвертиком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6" name="Picture 2" descr="C:\Users\Shkolnica\Desktop\прихватка\IMG_50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86"/>
          <a:stretch/>
        </p:blipFill>
        <p:spPr bwMode="auto">
          <a:xfrm>
            <a:off x="4374976" y="1916832"/>
            <a:ext cx="2029768" cy="1660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hkolnica\Desktop\прихватка\IMG_5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833"/>
          <a:stretch/>
        </p:blipFill>
        <p:spPr bwMode="auto">
          <a:xfrm>
            <a:off x="6428383" y="1916832"/>
            <a:ext cx="2286992" cy="1660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hkolnica\Desktop\прихватка\IMG_5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5" y="4859753"/>
            <a:ext cx="2462661" cy="1641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hkolnica\Desktop\прихватка\IMG_50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33" t="4443" b="-1"/>
          <a:stretch/>
        </p:blipFill>
        <p:spPr bwMode="auto">
          <a:xfrm>
            <a:off x="3492566" y="4867206"/>
            <a:ext cx="2159554" cy="1622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hkolnica\Desktop\прихватка\IMG_50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7206"/>
            <a:ext cx="2451481" cy="1634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1222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435600" y="76517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929616" y="253345"/>
            <a:ext cx="45366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9.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Срезы обработать швом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вподгибку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закрытым срезом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771499" y="3124230"/>
            <a:ext cx="6961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Отутюжить прихватку с лицевой и изнаночной сторон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0" name="Picture 2" descr="C:\Users\Shkolnica\Desktop\прихватка\IMG_50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63" r="12265"/>
          <a:stretch/>
        </p:blipFill>
        <p:spPr bwMode="auto">
          <a:xfrm>
            <a:off x="1475656" y="1243799"/>
            <a:ext cx="1872257" cy="1667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hkolnica\Desktop\прихватка\IMG_50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18" r="16759"/>
          <a:stretch/>
        </p:blipFill>
        <p:spPr bwMode="auto">
          <a:xfrm>
            <a:off x="5292129" y="1246669"/>
            <a:ext cx="1738335" cy="167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hkolnica\Desktop\прихватка\IMG_50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14" r="12318"/>
          <a:stretch/>
        </p:blipFill>
        <p:spPr bwMode="auto">
          <a:xfrm>
            <a:off x="3365822" y="1243799"/>
            <a:ext cx="1895475" cy="1671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hkolnica\Desktop\прихватка\IMG_50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555"/>
          <a:stretch/>
        </p:blipFill>
        <p:spPr bwMode="auto">
          <a:xfrm>
            <a:off x="7051746" y="1246669"/>
            <a:ext cx="1917902" cy="167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Shkolnica\Desktop\прихватка\IMG_506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99" r="6816"/>
          <a:stretch/>
        </p:blipFill>
        <p:spPr bwMode="auto">
          <a:xfrm>
            <a:off x="1674792" y="3861047"/>
            <a:ext cx="2420239" cy="1872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Shkolnica\Desktop\прихватка\IMG_50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31" y="3861049"/>
            <a:ext cx="2814316" cy="187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3456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339975" y="0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283968" y="620713"/>
            <a:ext cx="45726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11.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Сложить из «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вьюнчика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» петельку, прикрепить ее пуговицей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4" name="Picture 2" descr="C:\Users\Shkolnica\Desktop\прихватка\IMG_50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r="12276"/>
          <a:stretch/>
        </p:blipFill>
        <p:spPr bwMode="auto">
          <a:xfrm>
            <a:off x="2627784" y="1476028"/>
            <a:ext cx="2611339" cy="2420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hkolnica\Desktop\прихватка\IMG_50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08" r="10348"/>
          <a:stretch/>
        </p:blipFill>
        <p:spPr bwMode="auto">
          <a:xfrm>
            <a:off x="6012161" y="3975889"/>
            <a:ext cx="2844502" cy="2477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6388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Прихватку можно выполнить с двух сторон из сшитых прямоугольников.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ФАНТАЗИРУЙТЕ!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799" y="1600200"/>
            <a:ext cx="45719" cy="4525963"/>
          </a:xfrm>
        </p:spPr>
        <p:txBody>
          <a:bodyPr/>
          <a:lstStyle/>
          <a:p>
            <a:pPr lvl="5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7584" y="1268760"/>
            <a:ext cx="8229600" cy="5472113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Для изделия подбирать ткани идентичные по фактуре, толщине и волокнистому составу.</a:t>
            </a:r>
          </a:p>
          <a:p>
            <a:pPr marL="609600" indent="-609600">
              <a:buFontTx/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3. Соблюдать направление долевой и поперечной ниток в деталях кроя.</a:t>
            </a:r>
          </a:p>
          <a:p>
            <a:pPr marL="609600" indent="-609600">
              <a:buFontTx/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4. Все детали должны быть ровные, с одинаковыми припусками на швы.</a:t>
            </a:r>
          </a:p>
          <a:p>
            <a:pPr marL="609600" indent="-609600">
              <a:buFontTx/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5. Строчки стачивания ровные и иметь закрепку в начале и конце строчки.</a:t>
            </a:r>
          </a:p>
          <a:p>
            <a:pPr marL="609600" indent="-609600">
              <a:buFontTx/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6. Припуски швов разутюжены.</a:t>
            </a:r>
          </a:p>
        </p:txBody>
      </p:sp>
    </p:spTree>
    <p:extLst>
      <p:ext uri="{BB962C8B-B14F-4D97-AF65-F5344CB8AC3E}">
        <p14:creationId xmlns="" xmlns:p14="http://schemas.microsoft.com/office/powerpoint/2010/main" val="1482648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Дополнительные материалы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изготовления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изделий</a:t>
            </a:r>
            <a:endParaRPr lang="ru-RU" sz="28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1619250" y="1484313"/>
            <a:ext cx="3311525" cy="2986087"/>
            <a:chOff x="1066" y="935"/>
            <a:chExt cx="2086" cy="1881"/>
          </a:xfrm>
        </p:grpSpPr>
        <p:pic>
          <p:nvPicPr>
            <p:cNvPr id="31748" name="Picture 4" descr="img0037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935"/>
              <a:ext cx="1451" cy="13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2" name="Picture 8" descr="flizeli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616"/>
              <a:ext cx="1200" cy="1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754" name="Picture 10" descr="synth_fu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81525"/>
            <a:ext cx="3897312" cy="2097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148263" y="1484313"/>
            <a:ext cx="34559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ADBD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err="1">
                <a:solidFill>
                  <a:srgbClr val="FF0000"/>
                </a:solidFill>
              </a:rPr>
              <a:t>Флизелин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флизофикс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– может быть с клеевым покрытием или без него. Применяют для уплотнения верха изделий.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932363" y="5084763"/>
            <a:ext cx="35639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Синтепон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– применяют для прокладывания внутрь при пошиве одеял и др. изделий.</a:t>
            </a:r>
          </a:p>
        </p:txBody>
      </p:sp>
    </p:spTree>
    <p:extLst>
      <p:ext uri="{BB962C8B-B14F-4D97-AF65-F5344CB8AC3E}">
        <p14:creationId xmlns="" xmlns:p14="http://schemas.microsoft.com/office/powerpoint/2010/main" val="2211413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Способы обработки краёв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изделия</a:t>
            </a:r>
            <a:endParaRPr lang="ru-RU" sz="28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4" name="Picture 4" descr="71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5138738" cy="208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102356851_5067217_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013325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Picture 12" descr="IMG_49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1420813" cy="2135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ab9f3189781792eabdbb79ab572b4d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877050" y="1628775"/>
            <a:ext cx="20875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1. Обработка </a:t>
            </a:r>
            <a:r>
              <a:rPr lang="ru-RU" sz="2000" b="1" dirty="0">
                <a:solidFill>
                  <a:srgbClr val="FF0000"/>
                </a:solidFill>
              </a:rPr>
              <a:t>швом </a:t>
            </a:r>
            <a:r>
              <a:rPr lang="ru-RU" sz="2000" b="1" dirty="0" err="1">
                <a:solidFill>
                  <a:srgbClr val="FF0000"/>
                </a:solidFill>
              </a:rPr>
              <a:t>вподгибку</a:t>
            </a:r>
            <a:r>
              <a:rPr lang="ru-RU" sz="2000" b="1" dirty="0">
                <a:solidFill>
                  <a:srgbClr val="FF0000"/>
                </a:solidFill>
              </a:rPr>
              <a:t> с закрытым срезом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651500" y="4797425"/>
            <a:ext cx="3276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Обработка края </a:t>
            </a:r>
            <a:r>
              <a:rPr lang="ru-RU" sz="2000" b="1" dirty="0">
                <a:solidFill>
                  <a:srgbClr val="FF0000"/>
                </a:solidFill>
              </a:rPr>
              <a:t>косой бейкой.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Её можно вырезать самой или купить готовую, подобрав по цвету.</a:t>
            </a:r>
          </a:p>
        </p:txBody>
      </p:sp>
    </p:spTree>
    <p:extLst>
      <p:ext uri="{BB962C8B-B14F-4D97-AF65-F5344CB8AC3E}">
        <p14:creationId xmlns="" xmlns:p14="http://schemas.microsoft.com/office/powerpoint/2010/main" val="3895231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127126" y="2047082"/>
            <a:ext cx="7127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55738" y="1504950"/>
            <a:ext cx="678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3568" y="1504950"/>
            <a:ext cx="7772400" cy="792163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САМОСТОЯТЕЛЬНАЯ РАБОТА: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636912"/>
            <a:ext cx="7272337" cy="4105275"/>
          </a:xfrm>
        </p:spPr>
        <p:txBody>
          <a:bodyPr>
            <a:normAutofit/>
          </a:bodyPr>
          <a:lstStyle/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Выполнить эскиз лоскутного изделия в технике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«шитье из квадратов».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Дать характеристику подобранным тканям для выполнения лоскутного изделия.(фактура и толщина тканей, цветовое сочетание образцов.)</a:t>
            </a:r>
          </a:p>
        </p:txBody>
      </p:sp>
    </p:spTree>
    <p:extLst>
      <p:ext uri="{BB962C8B-B14F-4D97-AF65-F5344CB8AC3E}">
        <p14:creationId xmlns="" xmlns:p14="http://schemas.microsoft.com/office/powerpoint/2010/main" val="1541329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35696" y="1038672"/>
            <a:ext cx="7920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Образцы подбора тканей для верха </a:t>
            </a:r>
          </a:p>
        </p:txBody>
      </p:sp>
      <p:pic>
        <p:nvPicPr>
          <p:cNvPr id="18" name="Рисунок 17" descr="http://www.piknad.ru/piknad/images/clip_image002_374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2304256" cy="2331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http://ya-rukodelnitsa.ru/shedevri/syrpriz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194421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http://shopingbasket.ru/img/2015/070609/012413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91258"/>
            <a:ext cx="2178124" cy="2341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http://comfort-myhouse.ru/wp-content/uploads/2013/01/loskutnyie-pokryivala-22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223224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https://ds02.infourok.ru/uploads/ex/0e12/00051721-b98ce8b4/hello_html_m2ba19117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23" y="4439446"/>
            <a:ext cx="2016224" cy="186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http://www.ddt48.ru/wp-content/uploads/2014/08/u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03" t="5069" r="7008" b="671"/>
          <a:stretch/>
        </p:blipFill>
        <p:spPr bwMode="auto">
          <a:xfrm>
            <a:off x="6588225" y="4295378"/>
            <a:ext cx="2016224" cy="2011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81271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116013" y="2008188"/>
            <a:ext cx="7127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455738" y="1504950"/>
            <a:ext cx="678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089819"/>
            <a:ext cx="7772400" cy="792163"/>
          </a:xfrm>
        </p:spPr>
        <p:txBody>
          <a:bodyPr/>
          <a:lstStyle/>
          <a:p>
            <a:r>
              <a:rPr lang="ru-RU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ПРАКТИЧЕСКАЯ РАБОТА: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871663"/>
            <a:ext cx="6400800" cy="2016125"/>
          </a:xfrm>
        </p:spPr>
        <p:txBody>
          <a:bodyPr/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Выполнение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лоскутного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изделия в технике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«шитье из квадратов»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4" name="Picture 2" descr="C:\Users\Shkolnica\Desktop\для учителя по Т\фото для лоскутной\IMG_43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09" t="3221" r="12342" b="2913"/>
          <a:stretch/>
        </p:blipFill>
        <p:spPr bwMode="auto">
          <a:xfrm>
            <a:off x="2848014" y="3717032"/>
            <a:ext cx="3236192" cy="2989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156288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339975" y="0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042988" y="2349500"/>
            <a:ext cx="669766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Иглы и булавки хранить в подушечке или в игольнице, шить с напёрстком.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Нельзя иглу и булавки брать в рот, вкалывать в одежду.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Сломанную иглу не выбрасывать, а класть в специально отведённую для этого коробку.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Ножницы, иглы и булавки хранить в рабочей коробке.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Класть ножницы сомкнутыми лезвиями от работающего.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Передают ножницы кольцами вперёд, держась за сомкнутые лезвия.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1259632" y="1052736"/>
            <a:ext cx="6778625" cy="1143000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Инструктаж по технике </a:t>
            </a: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ru-RU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352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7269"/>
            <a:ext cx="3009900" cy="3214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xfrm>
            <a:off x="2411413" y="549275"/>
            <a:ext cx="6286500" cy="1143000"/>
          </a:xfrm>
        </p:spPr>
        <p:txBody>
          <a:bodyPr/>
          <a:lstStyle/>
          <a:p>
            <a:r>
              <a:rPr lang="ru-RU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рабочего </a:t>
            </a: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</a:t>
            </a:r>
            <a:endParaRPr lang="ru-RU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635375" y="1844675"/>
            <a:ext cx="4691063" cy="432117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Рабочее место должно быть хорошо освещено, свет должен падать с левой стороны.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Расстояние от глаз до работы должно составлять примерно 30 сантиметров.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Сидеть надо прямо, касаясь корпусом спинки стула.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работы соблюдать порядок на рабочем месте.</a:t>
            </a:r>
          </a:p>
        </p:txBody>
      </p:sp>
    </p:spTree>
    <p:extLst>
      <p:ext uri="{BB962C8B-B14F-4D97-AF65-F5344CB8AC3E}">
        <p14:creationId xmlns="" xmlns:p14="http://schemas.microsoft.com/office/powerpoint/2010/main" val="1760225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485</Words>
  <Application>Microsoft Office PowerPoint</Application>
  <PresentationFormat>Экран (4:3)</PresentationFormat>
  <Paragraphs>68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Дополнительные материалы  для изготовления изделий</vt:lpstr>
      <vt:lpstr>Способы обработки краёв изделия</vt:lpstr>
      <vt:lpstr>САМОСТОЯТЕЛЬНАЯ РАБОТА:</vt:lpstr>
      <vt:lpstr>Слайд 6</vt:lpstr>
      <vt:lpstr>ПРАКТИЧЕСКАЯ РАБОТА:</vt:lpstr>
      <vt:lpstr>Инструктаж по технике безопасности</vt:lpstr>
      <vt:lpstr>Организация рабочего места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Shkolnica</dc:creator>
  <cp:lastModifiedBy>12</cp:lastModifiedBy>
  <cp:revision>41</cp:revision>
  <dcterms:created xsi:type="dcterms:W3CDTF">2016-11-27T08:26:58Z</dcterms:created>
  <dcterms:modified xsi:type="dcterms:W3CDTF">2022-01-30T12:14:16Z</dcterms:modified>
</cp:coreProperties>
</file>